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300" r:id="rId2"/>
    <p:sldId id="308" r:id="rId3"/>
    <p:sldId id="305" r:id="rId4"/>
    <p:sldId id="322" r:id="rId5"/>
    <p:sldId id="314" r:id="rId6"/>
    <p:sldId id="307" r:id="rId7"/>
    <p:sldId id="304" r:id="rId8"/>
    <p:sldId id="315" r:id="rId9"/>
    <p:sldId id="316" r:id="rId10"/>
    <p:sldId id="317" r:id="rId11"/>
    <p:sldId id="318" r:id="rId12"/>
    <p:sldId id="319" r:id="rId13"/>
    <p:sldId id="320" r:id="rId14"/>
    <p:sldId id="32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Garamond" pitchFamily="-111" charset="0"/>
        <a:ea typeface="ヒラギノ明朝 ProN W3" pitchFamily="-111" charset="-128"/>
        <a:cs typeface="+mn-cs"/>
        <a:sym typeface="Garamond" pitchFamily="-11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-111" charset="0"/>
                <a:ea typeface="ヒラギノ明朝 ProN W3" pitchFamily="-111" charset="-128"/>
                <a:cs typeface="ヒラギノ明朝 ProN W3" pitchFamily="-111" charset="-128"/>
                <a:sym typeface="Garamond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-111" charset="0"/>
                <a:ea typeface="ヒラギノ明朝 ProN W3" pitchFamily="-111" charset="-128"/>
                <a:cs typeface="ヒラギノ明朝 ProN W3" pitchFamily="-111" charset="-128"/>
                <a:sym typeface="Garamond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-111" charset="0"/>
                <a:ea typeface="ヒラギノ明朝 ProN W3" pitchFamily="-111" charset="-128"/>
                <a:cs typeface="ヒラギノ明朝 ProN W3" pitchFamily="-111" charset="-128"/>
                <a:sym typeface="Garamond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512526-7AFC-4FBB-93F2-E7354AE48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6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5897D-111A-428C-BD34-02DDDC1F198D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flesh out what the supply chains look like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A6FF4-32DF-4F4B-9665-94DCAECF24F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8E1AA-5AFB-463B-985A-25335A121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3F86C-E214-4562-AF57-B658B09D6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15598-B9EE-45BC-B98A-FD0BCDEDF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6F0F0-AD98-4239-95CA-6D16BBB26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C78B3-0BE0-46C7-9F1B-5D715DA71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0CD1A-32F5-4C39-A4C6-039BEF754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5E313-FC65-47BB-A006-C5AB95A22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FB053-07E0-4C2D-B246-4FC25544D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24C0F-52A0-49AF-BBE2-94B419972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52720-92AC-4C6F-A11E-F47983171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aramon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A9322-B9C1-409D-A3EC-CF1B44CAF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aramond" pitchFamily="-111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aramond" pitchFamily="-111" charset="0"/>
              </a:rPr>
              <a:t>Click to edit Master text styles</a:t>
            </a:r>
          </a:p>
          <a:p>
            <a:pPr lvl="1"/>
            <a:r>
              <a:rPr lang="en-US" smtClean="0">
                <a:sym typeface="Garamond" pitchFamily="-111" charset="0"/>
              </a:rPr>
              <a:t>Second level</a:t>
            </a:r>
          </a:p>
          <a:p>
            <a:pPr lvl="2"/>
            <a:r>
              <a:rPr lang="en-US" smtClean="0">
                <a:sym typeface="Garamond" pitchFamily="-111" charset="0"/>
              </a:rPr>
              <a:t>Third level</a:t>
            </a:r>
          </a:p>
          <a:p>
            <a:pPr lvl="3"/>
            <a:r>
              <a:rPr lang="en-US" smtClean="0">
                <a:sym typeface="Garamond" pitchFamily="-111" charset="0"/>
              </a:rPr>
              <a:t>Fourth level</a:t>
            </a:r>
          </a:p>
          <a:p>
            <a:pPr lvl="4"/>
            <a:r>
              <a:rPr lang="en-US" smtClean="0">
                <a:sym typeface="Garamond" pitchFamily="-111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94700" y="63373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-111" charset="0"/>
                <a:cs typeface="Times New Roman" pitchFamily="-111" charset="0"/>
                <a:sym typeface="Times New Roman" pitchFamily="-111" charset="0"/>
              </a:defRPr>
            </a:lvl1pPr>
          </a:lstStyle>
          <a:p>
            <a:fld id="{2E1F5A02-DF2E-4E11-8693-56030140C2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  <a:sym typeface="Garamond" pitchFamily="-111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aramond" pitchFamily="-111" charset="0"/>
          <a:ea typeface="ヒラギノ明朝 ProN W3" pitchFamily="-111" charset="-128"/>
          <a:cs typeface="ヒラギノ明朝 ProN W3" pitchFamily="-111" charset="-128"/>
          <a:sym typeface="Garamond" pitchFamily="-111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Garamond" pitchFamily="-11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Garamond" pitchFamily="-111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2pPr>
      <a:lvl3pPr marL="1131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Garamond" pitchFamily="-111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Garamond" pitchFamily="-111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Garamond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Garamond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Garamond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Garamond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Garamond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Garamond" pitchFamily="-111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3850"/>
            <a:ext cx="7848600" cy="3486150"/>
          </a:xfrm>
        </p:spPr>
        <p:txBody>
          <a:bodyPr rIns="132080"/>
          <a:lstStyle/>
          <a:p>
            <a:pPr indent="0" eaLnBrk="1" hangingPunct="1"/>
            <a:r>
              <a:rPr lang="en-US" b="1" dirty="0" smtClean="0"/>
              <a:t>MIFIRA </a:t>
            </a:r>
            <a:r>
              <a:rPr lang="en-US" b="1" dirty="0" smtClean="0"/>
              <a:t>Framework</a:t>
            </a:r>
            <a:br>
              <a:rPr lang="en-US" b="1" dirty="0" smtClean="0"/>
            </a:br>
            <a:r>
              <a:rPr lang="en-US" b="1" dirty="0" smtClean="0"/>
              <a:t>Lecture 10</a:t>
            </a:r>
            <a:br>
              <a:rPr lang="en-US" b="1" dirty="0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ea typeface="ヒラギノ明朝 ProN W6" pitchFamily="-111" charset="-128"/>
              </a:rPr>
              <a:t>Competition: trader behavior </a:t>
            </a:r>
            <a:endParaRPr lang="en-US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3048000"/>
          </a:xfrm>
        </p:spPr>
        <p:txBody>
          <a:bodyPr rIns="132080"/>
          <a:lstStyle/>
          <a:p>
            <a:pPr marL="39688" indent="0" algn="ctr" eaLnBrk="1" hangingPunct="1">
              <a:lnSpc>
                <a:spcPct val="80000"/>
              </a:lnSpc>
              <a:buFont typeface="Garamond" pitchFamily="-111" charset="0"/>
              <a:buNone/>
            </a:pPr>
            <a:endParaRPr lang="en-US" sz="2400" dirty="0" smtClean="0"/>
          </a:p>
          <a:p>
            <a:pPr marL="39688" indent="0" algn="ctr" eaLnBrk="1" hangingPunct="1">
              <a:lnSpc>
                <a:spcPct val="80000"/>
              </a:lnSpc>
              <a:buFont typeface="Garamond" pitchFamily="-111" charset="0"/>
              <a:buNone/>
            </a:pPr>
            <a:r>
              <a:rPr lang="en-US" sz="2400" dirty="0" smtClean="0"/>
              <a:t>Chris Barrett and Erin Lentz</a:t>
            </a:r>
          </a:p>
          <a:p>
            <a:pPr marL="39688" indent="0" algn="ctr" eaLnBrk="1" hangingPunct="1">
              <a:lnSpc>
                <a:spcPct val="80000"/>
              </a:lnSpc>
              <a:buFont typeface="Garamond" pitchFamily="-111" charset="0"/>
              <a:buNone/>
            </a:pPr>
            <a:r>
              <a:rPr lang="en-US" sz="2400" dirty="0" smtClean="0"/>
              <a:t>February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63" y="5884863"/>
            <a:ext cx="252253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888038"/>
            <a:ext cx="31242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Firm Conduct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The last time there was a demand shock, what did the largest traders do?  Did they increase throughput volumes? If not, why not?  </a:t>
            </a:r>
          </a:p>
          <a:p>
            <a:r>
              <a:rPr lang="en-US" dirty="0" smtClean="0"/>
              <a:t>Did last shock induce trader entry?  What was their pricing like, competitive or follower?  </a:t>
            </a:r>
          </a:p>
          <a:p>
            <a:r>
              <a:rPr lang="en-US" dirty="0" smtClean="0"/>
              <a:t>Collusive behavior?  How socially similar are traders?  Gauge trader diversity to get a sense of how likely it is they can collude on pricing. </a:t>
            </a:r>
          </a:p>
          <a:p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Performance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What are prices and profits like? </a:t>
            </a:r>
          </a:p>
          <a:p>
            <a:pPr>
              <a:buNone/>
            </a:pPr>
            <a:r>
              <a:rPr lang="en-US" dirty="0" smtClean="0"/>
              <a:t>	- Profit level not always a good indicator because of X-inefficiency. Empirical IO studies find a much stronger positive relationship of concentration measures to prices than profits.  </a:t>
            </a:r>
          </a:p>
          <a:p>
            <a:endParaRPr lang="en-US" dirty="0" smtClean="0"/>
          </a:p>
          <a:p>
            <a:r>
              <a:rPr lang="en-US" dirty="0" smtClean="0"/>
              <a:t>Common result is higher prices for consumers and faster mark-up (slower mark-down) in the face of demand expansion (contraction)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Requirements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Same as last lecture:</a:t>
            </a:r>
          </a:p>
          <a:p>
            <a:pPr>
              <a:buFontTx/>
              <a:buChar char="-"/>
            </a:pPr>
            <a:r>
              <a:rPr lang="en-US" dirty="0" smtClean="0"/>
              <a:t>Key informant interviews and trader surveys.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Can be difficult to get precise quantitative data.  Need to try to triangulate to verify estimates.</a:t>
            </a:r>
          </a:p>
          <a:p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Interpreting the Analytic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Punch line</a:t>
            </a:r>
            <a:r>
              <a:rPr lang="en-US" dirty="0" smtClean="0"/>
              <a:t>: Markets with a greater number and variety of traders and with lower concentration (CR</a:t>
            </a:r>
            <a:r>
              <a:rPr lang="en-US" baseline="-25000" dirty="0" smtClean="0"/>
              <a:t>4</a:t>
            </a:r>
            <a:r>
              <a:rPr lang="en-US" dirty="0" smtClean="0"/>
              <a:t> or HHI) measures are less likely to be collusive, because it is harder for larger and disparate groups to organize.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Analyze by product, function and geographic market.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 of the Analytic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Treat data w/healthy skepticism.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Price change implications for expected price changes are not immediately clear.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But when markets noncompetitive, rate of price increases is typically 50-100% higher than under perfect competition due to oligopolistic mark-ups. 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Linking Back To MIFIRA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1d. Do local traders behave competitively?</a:t>
            </a:r>
            <a:endParaRPr lang="en-US" dirty="0" smtClean="0"/>
          </a:p>
          <a:p>
            <a:r>
              <a:rPr lang="en-US" dirty="0" smtClean="0"/>
              <a:t>If traders can exercise market power, they can extract added profits by boosting prices faster than costs increase.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i="1" dirty="0" smtClean="0"/>
              <a:t>2b. Will agency purchases drive up food prices excessively in source markets?</a:t>
            </a:r>
            <a:endParaRPr lang="en-US" dirty="0" smtClean="0"/>
          </a:p>
          <a:p>
            <a:r>
              <a:rPr lang="en-US" dirty="0" smtClean="0"/>
              <a:t>Same logic as in question 1d, but with the demand side intervention being local or regional procurement. 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400B7B-2D8C-4C8F-B65E-78C373F6AAB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Basics of Imperfect Competition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Firms with market power directly affect prices through sales quantity decisions.</a:t>
            </a:r>
          </a:p>
          <a:p>
            <a:r>
              <a:rPr lang="en-US" dirty="0" smtClean="0"/>
              <a:t>Because firms seek to maximize profits, choose quantity where MC=MR.  </a:t>
            </a:r>
          </a:p>
          <a:p>
            <a:r>
              <a:rPr lang="en-US" dirty="0" smtClean="0"/>
              <a:t>But because it faces demand that is not perfectly price elastic, in order to expand output, must drop prices.  Therefore MR&lt;AR. </a:t>
            </a:r>
          </a:p>
          <a:p>
            <a:r>
              <a:rPr lang="en-US" dirty="0" smtClean="0"/>
              <a:t>Thus MC=MR&lt;AR. This implies higher prices. The gap can be large for price inelastic demand food items in small, remote markets.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FC88B7-F664-4575-A3E6-8D2DCDFF589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Basics of Imperfect Competition: MC=MR&lt;AR=p*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FC88B7-F664-4575-A3E6-8D2DCDFF589E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28600" y="2286000"/>
            <a:ext cx="8383141" cy="4424065"/>
            <a:chOff x="228600" y="2286000"/>
            <a:chExt cx="8383141" cy="4424065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3505200" y="3657600"/>
              <a:ext cx="0" cy="25908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9" name="Group 28"/>
            <p:cNvGrpSpPr/>
            <p:nvPr/>
          </p:nvGrpSpPr>
          <p:grpSpPr>
            <a:xfrm>
              <a:off x="228600" y="2286000"/>
              <a:ext cx="8383141" cy="4424065"/>
              <a:chOff x="228600" y="2286000"/>
              <a:chExt cx="8383141" cy="4424065"/>
            </a:xfrm>
          </p:grpSpPr>
          <p:cxnSp>
            <p:nvCxnSpPr>
              <p:cNvPr id="4" name="Straight Arrow Connector 3"/>
              <p:cNvCxnSpPr/>
              <p:nvPr/>
            </p:nvCxnSpPr>
            <p:spPr bwMode="auto">
              <a:xfrm>
                <a:off x="1143000" y="6248400"/>
                <a:ext cx="6096000" cy="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" name="Straight Arrow Connector 5"/>
              <p:cNvCxnSpPr/>
              <p:nvPr/>
            </p:nvCxnSpPr>
            <p:spPr bwMode="auto">
              <a:xfrm flipV="1">
                <a:off x="1143000" y="2286000"/>
                <a:ext cx="0" cy="396240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 flipV="1">
                <a:off x="1981200" y="2819400"/>
                <a:ext cx="4648200" cy="274320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1905000" y="2514600"/>
                <a:ext cx="2438400" cy="327660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1905000" y="2514600"/>
                <a:ext cx="4267200" cy="304800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6705600" y="2743200"/>
                <a:ext cx="19061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Marginal costs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38800" y="4572000"/>
                <a:ext cx="2438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Aggregate demand =Average revenue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86200" y="5715000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Marginal revenue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48400" y="62484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Quantity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" y="22860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Price</a:t>
                </a:r>
                <a:endParaRPr lang="en-US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 bwMode="auto">
              <a:xfrm flipH="1">
                <a:off x="1143000" y="3657600"/>
                <a:ext cx="2362200" cy="0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3276600" y="6172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</a:t>
                </a:r>
                <a:r>
                  <a:rPr lang="en-US" dirty="0" smtClean="0"/>
                  <a:t>*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85800" y="335280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p*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2022119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Basics of Imperfect Competition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Market power arises because of entry barriers (cannot start business) or mobility barriers (cannot expand business) that limit competition.</a:t>
            </a:r>
          </a:p>
          <a:p>
            <a:r>
              <a:rPr lang="en-US" dirty="0" smtClean="0"/>
              <a:t>4 sources of barriers:</a:t>
            </a:r>
          </a:p>
          <a:p>
            <a:pPr lvl="1"/>
            <a:r>
              <a:rPr lang="en-US" dirty="0" smtClean="0"/>
              <a:t>Technical barriers  (e.g., increasing returns and MES)</a:t>
            </a:r>
          </a:p>
          <a:p>
            <a:pPr lvl="1"/>
            <a:r>
              <a:rPr lang="en-US" dirty="0" smtClean="0"/>
              <a:t>Legal barriers (e.g., </a:t>
            </a:r>
            <a:r>
              <a:rPr lang="en-US" dirty="0" err="1" smtClean="0"/>
              <a:t>parastatals</a:t>
            </a:r>
            <a:r>
              <a:rPr lang="en-US" dirty="0" smtClean="0"/>
              <a:t>, licensing, IPRs)</a:t>
            </a:r>
          </a:p>
          <a:p>
            <a:pPr lvl="1"/>
            <a:r>
              <a:rPr lang="en-US" dirty="0" smtClean="0"/>
              <a:t>Informal barriers (e.g., </a:t>
            </a:r>
            <a:r>
              <a:rPr lang="en-US" dirty="0" err="1" smtClean="0"/>
              <a:t>sociocultural</a:t>
            </a:r>
            <a:r>
              <a:rPr lang="en-US" dirty="0" smtClean="0"/>
              <a:t> obstacles, road barriers, credit rationing)</a:t>
            </a:r>
          </a:p>
          <a:p>
            <a:pPr lvl="1"/>
            <a:r>
              <a:rPr lang="en-US" dirty="0" smtClean="0"/>
              <a:t>Firm-created barriers (e.g., sunk costs, overcapacity, predatory pricing, contract </a:t>
            </a:r>
            <a:r>
              <a:rPr lang="en-US" dirty="0" err="1" smtClean="0"/>
              <a:t>interlinkage</a:t>
            </a:r>
            <a:r>
              <a:rPr lang="en-US" dirty="0" smtClean="0"/>
              <a:t>, relationship- function-specific capital, etc.)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FC88B7-F664-4575-A3E6-8D2DCDFF589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Structure, Conduct &amp; Performance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Dominant empirical method of analyzing markets:</a:t>
            </a:r>
          </a:p>
          <a:p>
            <a:pPr lvl="0"/>
            <a:r>
              <a:rPr lang="en-US" u="sng" dirty="0" smtClean="0"/>
              <a:t>Market structure</a:t>
            </a:r>
            <a:r>
              <a:rPr lang="en-US" dirty="0" smtClean="0"/>
              <a:t>: Are there increasing returns to scale or scope? How many firms and size distribution? Entry and exit patterns?</a:t>
            </a:r>
          </a:p>
          <a:p>
            <a:pPr lvl="0"/>
            <a:r>
              <a:rPr lang="en-US" u="sng" dirty="0" smtClean="0"/>
              <a:t>Firm conduct</a:t>
            </a:r>
            <a:r>
              <a:rPr lang="en-US" dirty="0" smtClean="0"/>
              <a:t>: How have firms responded to shocks in the past?  Is there any sign of collusion among (especially larger) firms?  </a:t>
            </a:r>
          </a:p>
          <a:p>
            <a:pPr lvl="0"/>
            <a:r>
              <a:rPr lang="en-US" u="sng" dirty="0" smtClean="0"/>
              <a:t>Economic performance</a:t>
            </a:r>
            <a:r>
              <a:rPr lang="en-US" dirty="0" smtClean="0"/>
              <a:t>: What are profit and price effects of market structure and firm conduct?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B049F7-0A66-4655-9ED3-865BB7CAE93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Market Structure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firms?  As n increases, market becomes more competitive.</a:t>
            </a:r>
          </a:p>
          <a:p>
            <a:r>
              <a:rPr lang="en-US" dirty="0" smtClean="0"/>
              <a:t>How concentrated is the market?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CR</a:t>
            </a:r>
            <a:r>
              <a:rPr lang="en-US" i="1" baseline="-25000" dirty="0" err="1" smtClean="0"/>
              <a:t>m</a:t>
            </a:r>
            <a:r>
              <a:rPr lang="en-US" dirty="0" smtClean="0"/>
              <a:t>  =  s</a:t>
            </a:r>
            <a:r>
              <a:rPr lang="en-US" baseline="-25000" dirty="0" smtClean="0"/>
              <a:t>1</a:t>
            </a:r>
            <a:r>
              <a:rPr lang="en-US" dirty="0" smtClean="0"/>
              <a:t>  +  s</a:t>
            </a:r>
            <a:r>
              <a:rPr lang="en-US" baseline="-25000" dirty="0" smtClean="0"/>
              <a:t>2</a:t>
            </a:r>
            <a:r>
              <a:rPr lang="en-US" dirty="0" smtClean="0"/>
              <a:t>  +  s</a:t>
            </a:r>
            <a:r>
              <a:rPr lang="en-US" baseline="-25000" dirty="0" smtClean="0"/>
              <a:t>3</a:t>
            </a:r>
            <a:r>
              <a:rPr lang="en-US" dirty="0" smtClean="0"/>
              <a:t>  +  ... ... +  </a:t>
            </a:r>
            <a:r>
              <a:rPr lang="en-US" dirty="0" err="1" smtClean="0"/>
              <a:t>s</a:t>
            </a:r>
            <a:r>
              <a:rPr lang="en-US" i="1" baseline="-25000" dirty="0" err="1" smtClean="0"/>
              <a:t>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workhorse is CR</a:t>
            </a:r>
            <a:r>
              <a:rPr lang="en-US" baseline="-25000" dirty="0" smtClean="0"/>
              <a:t>4</a:t>
            </a:r>
            <a:r>
              <a:rPr lang="en-US" dirty="0" smtClean="0"/>
              <a:t> … </a:t>
            </a:r>
            <a:r>
              <a:rPr lang="en-US" dirty="0" err="1" smtClean="0"/>
              <a:t>aggreg</a:t>
            </a:r>
            <a:r>
              <a:rPr lang="en-US" dirty="0" smtClean="0"/>
              <a:t>. share of top 4 firms</a:t>
            </a:r>
          </a:p>
          <a:p>
            <a:pPr>
              <a:buNone/>
            </a:pPr>
            <a:r>
              <a:rPr lang="en-US" dirty="0" smtClean="0"/>
              <a:t>CR</a:t>
            </a:r>
            <a:r>
              <a:rPr lang="en-US" baseline="-25000" dirty="0" smtClean="0"/>
              <a:t>4</a:t>
            </a:r>
            <a:r>
              <a:rPr lang="en-US" dirty="0" smtClean="0"/>
              <a:t>&gt;90		effective oligopoly</a:t>
            </a:r>
          </a:p>
          <a:p>
            <a:pPr>
              <a:buNone/>
            </a:pPr>
            <a:r>
              <a:rPr lang="en-US" dirty="0" smtClean="0"/>
              <a:t>40≤ CR</a:t>
            </a:r>
            <a:r>
              <a:rPr lang="en-US" baseline="-25000" dirty="0" smtClean="0"/>
              <a:t>4</a:t>
            </a:r>
            <a:r>
              <a:rPr lang="en-US" dirty="0" smtClean="0"/>
              <a:t>≤90 	possible imperfect competition </a:t>
            </a:r>
          </a:p>
          <a:p>
            <a:pPr>
              <a:buNone/>
            </a:pPr>
            <a:r>
              <a:rPr lang="en-US" dirty="0" smtClean="0"/>
              <a:t>CR</a:t>
            </a:r>
            <a:r>
              <a:rPr lang="en-US" baseline="-25000" dirty="0" smtClean="0"/>
              <a:t>4</a:t>
            </a:r>
            <a:r>
              <a:rPr lang="en-US" dirty="0" smtClean="0"/>
              <a:t>&lt;90  		workably competitive</a:t>
            </a:r>
          </a:p>
          <a:p>
            <a:pPr lvl="1">
              <a:buFont typeface="Garamond" pitchFamily="-111" charset="0"/>
              <a:buNone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Market Structure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CR</a:t>
            </a:r>
            <a:r>
              <a:rPr lang="en-US" i="1" baseline="-25000" dirty="0" err="1" smtClean="0"/>
              <a:t>m</a:t>
            </a:r>
            <a:r>
              <a:rPr lang="en-US" dirty="0" smtClean="0"/>
              <a:t> ignores firm size distribution. </a:t>
            </a:r>
          </a:p>
          <a:p>
            <a:pPr>
              <a:buNone/>
            </a:pPr>
            <a:r>
              <a:rPr lang="en-US" dirty="0" smtClean="0"/>
              <a:t>Alternative: </a:t>
            </a:r>
            <a:r>
              <a:rPr lang="en-US" dirty="0" err="1" smtClean="0"/>
              <a:t>Herfindahl</a:t>
            </a:r>
            <a:r>
              <a:rPr lang="en-US" dirty="0" smtClean="0"/>
              <a:t>-Hirschman Index (HHI)</a:t>
            </a:r>
          </a:p>
          <a:p>
            <a:pPr>
              <a:buNone/>
            </a:pPr>
            <a:r>
              <a:rPr lang="en-US" dirty="0" smtClean="0"/>
              <a:t>  HHI  =  s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  +  s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  +  s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  +  ... ... +  s</a:t>
            </a:r>
            <a:r>
              <a:rPr lang="en-US" i="1" baseline="-25000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HHI&gt;2000  (&lt;1000)	oligopoly (competitive)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Consider 2 different markets: </a:t>
            </a:r>
          </a:p>
          <a:p>
            <a:pPr marL="554038" indent="-514350">
              <a:buAutoNum type="arabicParenR"/>
            </a:pPr>
            <a:r>
              <a:rPr lang="en-US" dirty="0" err="1" smtClean="0"/>
              <a:t>Mkt</a:t>
            </a:r>
            <a:r>
              <a:rPr lang="en-US" dirty="0" smtClean="0"/>
              <a:t> shares: 45,5,5,5 and 20 firms w/2% each</a:t>
            </a:r>
          </a:p>
          <a:p>
            <a:pPr marL="554038" indent="-514350">
              <a:buFont typeface="Garamond" pitchFamily="-111" charset="0"/>
              <a:buAutoNum type="arabicParenR"/>
            </a:pPr>
            <a:r>
              <a:rPr lang="en-US" dirty="0" err="1" smtClean="0"/>
              <a:t>Mkt</a:t>
            </a:r>
            <a:r>
              <a:rPr lang="en-US" dirty="0" smtClean="0"/>
              <a:t> shares: 15,15,15,15 + 20 firms w/2% each</a:t>
            </a:r>
          </a:p>
          <a:p>
            <a:pPr marL="554038" indent="-514350">
              <a:buNone/>
            </a:pPr>
            <a:r>
              <a:rPr lang="en-US" dirty="0" smtClean="0"/>
              <a:t>CR</a:t>
            </a:r>
            <a:r>
              <a:rPr lang="en-US" i="1" baseline="-25000" dirty="0" smtClean="0"/>
              <a:t>4</a:t>
            </a:r>
            <a:r>
              <a:rPr lang="en-US" dirty="0" smtClean="0"/>
              <a:t> = 60 for both but HHI = 2180 vs. 980</a:t>
            </a:r>
          </a:p>
          <a:p>
            <a:pPr marL="554038" indent="-514350">
              <a:buAutoNum type="arabicParenR"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Market Structure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concentration measures suggest oligopoly, why?</a:t>
            </a:r>
          </a:p>
          <a:p>
            <a:pPr marL="554038" indent="-514350">
              <a:buNone/>
            </a:pPr>
            <a:endParaRPr lang="en-US" dirty="0" smtClean="0"/>
          </a:p>
          <a:p>
            <a:pPr marL="554038" indent="-514350">
              <a:buNone/>
            </a:pPr>
            <a:r>
              <a:rPr lang="en-US" dirty="0" smtClean="0"/>
              <a:t>What barriers to entry/mobility exist?</a:t>
            </a:r>
          </a:p>
          <a:p>
            <a:pPr marL="903288" lvl="1" indent="-514350">
              <a:buFontTx/>
              <a:buChar char="-"/>
            </a:pPr>
            <a:r>
              <a:rPr lang="en-US" dirty="0" smtClean="0"/>
              <a:t>Are there increasing returns to scale or scope?  </a:t>
            </a:r>
          </a:p>
          <a:p>
            <a:pPr marL="903288" lvl="1" indent="-514350">
              <a:buNone/>
            </a:pPr>
            <a:r>
              <a:rPr lang="en-US" dirty="0" smtClean="0"/>
              <a:t>	What is  [</a:t>
            </a:r>
            <a:r>
              <a:rPr lang="en-US" dirty="0" err="1" smtClean="0"/>
              <a:t>Mkt</a:t>
            </a:r>
            <a:r>
              <a:rPr lang="en-US" dirty="0" smtClean="0"/>
              <a:t> size/Minimum efficient scale]  ?</a:t>
            </a:r>
          </a:p>
          <a:p>
            <a:pPr marL="903288" lvl="1" indent="-514350">
              <a:buNone/>
            </a:pPr>
            <a:endParaRPr lang="en-US" dirty="0" smtClean="0"/>
          </a:p>
          <a:p>
            <a:pPr marL="903288" lvl="1" indent="-514350">
              <a:buNone/>
            </a:pPr>
            <a:r>
              <a:rPr lang="en-US" dirty="0" smtClean="0"/>
              <a:t>- 	If these technical barriers do not explain restricted competition,  consider alternative sources of entry or mobility barriers (4 categories earlier).</a:t>
            </a:r>
          </a:p>
          <a:p>
            <a:pPr marL="554038" indent="-514350">
              <a:buAutoNum type="arabicParenR"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22C4E2-66C9-4CC6-B514-A06A189FF6B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BECA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BE1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aramond"/>
        <a:ea typeface="ヒラギノ明朝 ProN W3"/>
        <a:cs typeface="ヒラギノ明朝 ProN W3"/>
      </a:majorFont>
      <a:minorFont>
        <a:latin typeface="Garamond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aramond" pitchFamily="-111" charset="0"/>
            <a:ea typeface="ヒラギノ明朝 ProN W3" pitchFamily="-111" charset="-128"/>
            <a:cs typeface="ヒラギノ明朝 ProN W3" pitchFamily="-111" charset="-128"/>
            <a:sym typeface="Garamon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aramond" pitchFamily="-111" charset="0"/>
            <a:ea typeface="ヒラギノ明朝 ProN W3" pitchFamily="-111" charset="-128"/>
            <a:cs typeface="ヒラギノ明朝 ProN W3" pitchFamily="-111" charset="-128"/>
            <a:sym typeface="Garamon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Pages>0</Pages>
  <Words>595</Words>
  <Characters>0</Characters>
  <Application>Microsoft Macintosh PowerPoint</Application>
  <PresentationFormat>On-screen Show (4:3)</PresentationFormat>
  <Lines>0</Lines>
  <Paragraphs>117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Title &amp; Bullets</vt:lpstr>
      <vt:lpstr>MIFIRA Framework Lecture 10  Competition: trader behavior </vt:lpstr>
      <vt:lpstr>Linking Back To MIFIRA</vt:lpstr>
      <vt:lpstr>The Basics of Imperfect Competition</vt:lpstr>
      <vt:lpstr>The Basics of Imperfect Competition: MC=MR&lt;AR=p*</vt:lpstr>
      <vt:lpstr>The Basics of Imperfect Competition</vt:lpstr>
      <vt:lpstr>Structure, Conduct &amp; Performance</vt:lpstr>
      <vt:lpstr>Market Structure</vt:lpstr>
      <vt:lpstr>Market Structure</vt:lpstr>
      <vt:lpstr>Market Structure</vt:lpstr>
      <vt:lpstr>Firm Conduct</vt:lpstr>
      <vt:lpstr>Economic Performance</vt:lpstr>
      <vt:lpstr>Data Requirements</vt:lpstr>
      <vt:lpstr>Interpreting the Analytic</vt:lpstr>
      <vt:lpstr>Limitations of the Analytic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subject/>
  <dc:creator>hquser</dc:creator>
  <cp:keywords/>
  <dc:description/>
  <cp:lastModifiedBy>Erin Lentz</cp:lastModifiedBy>
  <cp:revision>212</cp:revision>
  <dcterms:created xsi:type="dcterms:W3CDTF">2010-02-19T20:05:41Z</dcterms:created>
  <dcterms:modified xsi:type="dcterms:W3CDTF">2012-03-12T19:55:35Z</dcterms:modified>
</cp:coreProperties>
</file>